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2"/>
  </p:notesMasterIdLst>
  <p:sldIdLst>
    <p:sldId id="291" r:id="rId2"/>
    <p:sldId id="295" r:id="rId3"/>
    <p:sldId id="293" r:id="rId4"/>
    <p:sldId id="296" r:id="rId5"/>
    <p:sldId id="297" r:id="rId6"/>
    <p:sldId id="294" r:id="rId7"/>
    <p:sldId id="299" r:id="rId8"/>
    <p:sldId id="312" r:id="rId9"/>
    <p:sldId id="301" r:id="rId10"/>
    <p:sldId id="298" r:id="rId11"/>
    <p:sldId id="302" r:id="rId12"/>
    <p:sldId id="303" r:id="rId13"/>
    <p:sldId id="304" r:id="rId14"/>
    <p:sldId id="305" r:id="rId15"/>
    <p:sldId id="306" r:id="rId16"/>
    <p:sldId id="307" r:id="rId17"/>
    <p:sldId id="308" r:id="rId18"/>
    <p:sldId id="309" r:id="rId19"/>
    <p:sldId id="310" r:id="rId20"/>
    <p:sldId id="311" r:id="rId21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748"/>
    <p:restoredTop sz="95853"/>
  </p:normalViewPr>
  <p:slideViewPr>
    <p:cSldViewPr snapToGrid="0">
      <p:cViewPr varScale="1">
        <p:scale>
          <a:sx n="108" d="100"/>
          <a:sy n="108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B690A-B0C6-DA47-9798-2181CC6B6BFA}" type="datetimeFigureOut">
              <a:rPr lang="en-HT" smtClean="0"/>
              <a:t>15/09/2024</a:t>
            </a:fld>
            <a:endParaRPr lang="en-H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97BAA-711B-D142-9A15-9B57DB99B5A5}" type="slidenum">
              <a:rPr lang="en-HT" smtClean="0"/>
              <a:t>‹#›</a:t>
            </a:fld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590696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8B7F1-0365-8E43-90F8-3CBD0C26FD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1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85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50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2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7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12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02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82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03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34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78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14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DF67886-02FF-014E-8095-52A278DCA051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6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svg"/><Relationship Id="rId7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12F58-3B90-3B77-A257-AC7700855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3058847"/>
            <a:ext cx="8082844" cy="103381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Hanwash</a:t>
            </a:r>
            <a:r>
              <a:rPr lang="en-US" dirty="0"/>
              <a:t> Indicator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66E604-C2B1-9388-4721-CD77E46B76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955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09A2F-8A26-2D3C-8212-851FE6075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253492"/>
            <a:ext cx="5937755" cy="584708"/>
          </a:xfrm>
        </p:spPr>
        <p:txBody>
          <a:bodyPr>
            <a:normAutofit fontScale="90000"/>
          </a:bodyPr>
          <a:lstStyle/>
          <a:p>
            <a:r>
              <a:rPr lang="en-HT" dirty="0"/>
              <a:t>Quick filters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4C8C75-3301-66D2-D974-F86EE153916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-6931" y="1503014"/>
            <a:ext cx="9150931" cy="4872386"/>
          </a:xfrm>
          <a:ln>
            <a:solidFill>
              <a:schemeClr val="accent1"/>
            </a:solidFill>
          </a:ln>
        </p:spPr>
      </p:pic>
      <p:pic>
        <p:nvPicPr>
          <p:cNvPr id="8" name="Graphic 7" descr="Cursor">
            <a:extLst>
              <a:ext uri="{FF2B5EF4-FFF2-40B4-BE49-F238E27FC236}">
                <a16:creationId xmlns:a16="http://schemas.microsoft.com/office/drawing/2014/main" id="{93552CD2-13E8-02BC-2FF2-F8807DD01C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9271032">
            <a:off x="2959258" y="2814282"/>
            <a:ext cx="420600" cy="364273"/>
          </a:xfrm>
          <a:prstGeom prst="rect">
            <a:avLst/>
          </a:prstGeom>
        </p:spPr>
      </p:pic>
      <p:pic>
        <p:nvPicPr>
          <p:cNvPr id="9" name="Graphic 8" descr="Cursor">
            <a:extLst>
              <a:ext uri="{FF2B5EF4-FFF2-40B4-BE49-F238E27FC236}">
                <a16:creationId xmlns:a16="http://schemas.microsoft.com/office/drawing/2014/main" id="{C2F1CDEA-AD6A-BEC1-9BA5-7988DA6A3C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9271032">
            <a:off x="2959256" y="3246862"/>
            <a:ext cx="420600" cy="364273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9521BC7-7E96-1452-41E0-91C20192C9D7}"/>
              </a:ext>
            </a:extLst>
          </p:cNvPr>
          <p:cNvCxnSpPr/>
          <p:nvPr/>
        </p:nvCxnSpPr>
        <p:spPr>
          <a:xfrm>
            <a:off x="3314700" y="2996418"/>
            <a:ext cx="2489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604938-25C6-0D98-C3F4-1B50406B20E8}"/>
              </a:ext>
            </a:extLst>
          </p:cNvPr>
          <p:cNvSpPr txBox="1"/>
          <p:nvPr/>
        </p:nvSpPr>
        <p:spPr>
          <a:xfrm>
            <a:off x="5854700" y="2857499"/>
            <a:ext cx="317697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Click to get the dropdown list</a:t>
            </a:r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61B45C82-394D-4096-39C2-7A34FFBB9C87}"/>
              </a:ext>
            </a:extLst>
          </p:cNvPr>
          <p:cNvCxnSpPr/>
          <p:nvPr/>
        </p:nvCxnSpPr>
        <p:spPr>
          <a:xfrm rot="16200000" flipH="1">
            <a:off x="3235559" y="3508139"/>
            <a:ext cx="2425700" cy="22674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150AE26-6CD4-472E-DBA6-4A83B11AF91F}"/>
              </a:ext>
            </a:extLst>
          </p:cNvPr>
          <p:cNvSpPr txBox="1"/>
          <p:nvPr/>
        </p:nvSpPr>
        <p:spPr>
          <a:xfrm>
            <a:off x="5334000" y="5867399"/>
            <a:ext cx="33909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Please select  one CAP unit</a:t>
            </a:r>
          </a:p>
        </p:txBody>
      </p:sp>
    </p:spTree>
    <p:extLst>
      <p:ext uri="{BB962C8B-B14F-4D97-AF65-F5344CB8AC3E}">
        <p14:creationId xmlns:p14="http://schemas.microsoft.com/office/powerpoint/2010/main" val="4278101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B800B-9D1F-EDBF-78AF-85560FD32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126492"/>
            <a:ext cx="5937755" cy="368808"/>
          </a:xfrm>
        </p:spPr>
        <p:txBody>
          <a:bodyPr>
            <a:normAutofit fontScale="90000"/>
          </a:bodyPr>
          <a:lstStyle/>
          <a:p>
            <a:r>
              <a:rPr lang="en-HT" dirty="0"/>
              <a:t>Effect of the Quick Filters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B92B71-8939-1C73-3577-7F4FD91307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9633" y="3683000"/>
            <a:ext cx="5971244" cy="3175000"/>
          </a:xfr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270029-1AE9-8A6E-2ABD-374DABC64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843" y="495300"/>
            <a:ext cx="5668484" cy="30226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1E97F0C-9335-9948-DD14-90EDCF11A272}"/>
              </a:ext>
            </a:extLst>
          </p:cNvPr>
          <p:cNvSpPr/>
          <p:nvPr/>
        </p:nvSpPr>
        <p:spPr>
          <a:xfrm>
            <a:off x="1790700" y="2768600"/>
            <a:ext cx="2286000" cy="5715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44D532-60F3-92DF-6A98-C52EE6AE7A8C}"/>
              </a:ext>
            </a:extLst>
          </p:cNvPr>
          <p:cNvSpPr/>
          <p:nvPr/>
        </p:nvSpPr>
        <p:spPr>
          <a:xfrm>
            <a:off x="1662843" y="1308100"/>
            <a:ext cx="1816957" cy="254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0253D0-610F-1476-F045-8AF4426DDBE5}"/>
              </a:ext>
            </a:extLst>
          </p:cNvPr>
          <p:cNvSpPr/>
          <p:nvPr/>
        </p:nvSpPr>
        <p:spPr>
          <a:xfrm>
            <a:off x="1569633" y="4546600"/>
            <a:ext cx="1816957" cy="254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CB9E72-B8BE-B35F-70A7-ABA29B75C39E}"/>
              </a:ext>
            </a:extLst>
          </p:cNvPr>
          <p:cNvSpPr/>
          <p:nvPr/>
        </p:nvSpPr>
        <p:spPr>
          <a:xfrm>
            <a:off x="1662843" y="6089650"/>
            <a:ext cx="2286000" cy="5715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156659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FF1E-A015-ECCB-FFDA-766FC7B99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045" y="126492"/>
            <a:ext cx="5937755" cy="406908"/>
          </a:xfrm>
        </p:spPr>
        <p:txBody>
          <a:bodyPr>
            <a:normAutofit fontScale="90000"/>
          </a:bodyPr>
          <a:lstStyle/>
          <a:p>
            <a:r>
              <a:rPr lang="en-HT" dirty="0"/>
              <a:t>The 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52E8D0-2536-6A4F-9E72-6A4DE41BD5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31912"/>
            <a:ext cx="9144000" cy="4829175"/>
          </a:xfr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11522E2-5E05-C116-EAA5-0F241D0D0F27}"/>
              </a:ext>
            </a:extLst>
          </p:cNvPr>
          <p:cNvSpPr/>
          <p:nvPr/>
        </p:nvSpPr>
        <p:spPr>
          <a:xfrm>
            <a:off x="2832100" y="4648200"/>
            <a:ext cx="399545" cy="6096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7184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A92D9-C407-C61C-8DDD-D2DC2A101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0" y="114300"/>
            <a:ext cx="5905500" cy="445008"/>
          </a:xfrm>
        </p:spPr>
        <p:txBody>
          <a:bodyPr>
            <a:normAutofit fontScale="90000"/>
          </a:bodyPr>
          <a:lstStyle/>
          <a:p>
            <a:r>
              <a:rPr lang="en-US" dirty="0"/>
              <a:t>T</a:t>
            </a:r>
            <a:r>
              <a:rPr lang="en-HT" dirty="0"/>
              <a:t>he map- Zoom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7FEB9FC-8717-E23E-729D-3C8D44A7D1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74175" y="1588008"/>
            <a:ext cx="8156680" cy="4317492"/>
          </a:xfr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E3CCD47-F656-1581-9568-2AFC3BD6FF98}"/>
              </a:ext>
            </a:extLst>
          </p:cNvPr>
          <p:cNvSpPr/>
          <p:nvPr/>
        </p:nvSpPr>
        <p:spPr>
          <a:xfrm>
            <a:off x="2019300" y="2349500"/>
            <a:ext cx="177800" cy="4064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pic>
        <p:nvPicPr>
          <p:cNvPr id="9" name="Graphic 8" descr="Right pointing backhand index">
            <a:extLst>
              <a:ext uri="{FF2B5EF4-FFF2-40B4-BE49-F238E27FC236}">
                <a16:creationId xmlns:a16="http://schemas.microsoft.com/office/drawing/2014/main" id="{6436EE47-5DFD-ED8F-AFF7-E8EA8F642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2533650" y="4267454"/>
            <a:ext cx="349250" cy="34925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47CAB64-36C9-29F1-C8E4-C7F75AB9D64C}"/>
              </a:ext>
            </a:extLst>
          </p:cNvPr>
          <p:cNvCxnSpPr>
            <a:stCxn id="9" idx="0"/>
          </p:cNvCxnSpPr>
          <p:nvPr/>
        </p:nvCxnSpPr>
        <p:spPr>
          <a:xfrm flipH="1" flipV="1">
            <a:off x="1619250" y="3340100"/>
            <a:ext cx="914400" cy="1101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5DB1D5B-389F-A703-450A-99EFB29CAF87}"/>
              </a:ext>
            </a:extLst>
          </p:cNvPr>
          <p:cNvSpPr txBox="1"/>
          <p:nvPr/>
        </p:nvSpPr>
        <p:spPr>
          <a:xfrm>
            <a:off x="482600" y="2849308"/>
            <a:ext cx="143510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sz="1200" dirty="0"/>
              <a:t>Help you go over the map.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CBEA4B-03C4-439B-573C-0D40D14994BE}"/>
              </a:ext>
            </a:extLst>
          </p:cNvPr>
          <p:cNvCxnSpPr>
            <a:stCxn id="7" idx="1"/>
          </p:cNvCxnSpPr>
          <p:nvPr/>
        </p:nvCxnSpPr>
        <p:spPr>
          <a:xfrm flipH="1" flipV="1">
            <a:off x="1371600" y="2514600"/>
            <a:ext cx="647700" cy="38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210DB25-2008-4CDA-610F-7B8D22628BFB}"/>
              </a:ext>
            </a:extLst>
          </p:cNvPr>
          <p:cNvSpPr txBox="1"/>
          <p:nvPr/>
        </p:nvSpPr>
        <p:spPr>
          <a:xfrm>
            <a:off x="482600" y="2311400"/>
            <a:ext cx="90170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sz="1200" dirty="0"/>
              <a:t>Zoom Control</a:t>
            </a:r>
          </a:p>
        </p:txBody>
      </p:sp>
    </p:spTree>
    <p:extLst>
      <p:ext uri="{BB962C8B-B14F-4D97-AF65-F5344CB8AC3E}">
        <p14:creationId xmlns:p14="http://schemas.microsoft.com/office/powerpoint/2010/main" val="1508284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D72E-23A1-D326-DF1B-85A624E2B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78892"/>
            <a:ext cx="6172200" cy="521208"/>
          </a:xfrm>
        </p:spPr>
        <p:txBody>
          <a:bodyPr>
            <a:normAutofit fontScale="90000"/>
          </a:bodyPr>
          <a:lstStyle/>
          <a:p>
            <a:r>
              <a:rPr lang="en-HT" dirty="0"/>
              <a:t>MAP – selection of a Point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ACEC37-AD25-D5C2-C6FA-F2F6984D2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101" y="1485900"/>
            <a:ext cx="8725084" cy="4635202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320039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EEE4A-B025-0F3D-4F28-2365606E0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228092"/>
            <a:ext cx="5937755" cy="610108"/>
          </a:xfrm>
        </p:spPr>
        <p:txBody>
          <a:bodyPr>
            <a:normAutofit fontScale="90000"/>
          </a:bodyPr>
          <a:lstStyle/>
          <a:p>
            <a:r>
              <a:rPr lang="en-HT" dirty="0"/>
              <a:t>Pie Charts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03F4F7-5B83-F78A-8687-CE2F03D5A012}"/>
              </a:ext>
            </a:extLst>
          </p:cNvPr>
          <p:cNvSpPr txBox="1"/>
          <p:nvPr/>
        </p:nvSpPr>
        <p:spPr>
          <a:xfrm>
            <a:off x="7930102" y="662049"/>
            <a:ext cx="1120522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Instant Hover Effect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32AF12-BC2A-44B1-77DE-AD2F0D81D8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639" y="2061514"/>
            <a:ext cx="8736722" cy="4654981"/>
          </a:xfrm>
          <a:ln>
            <a:solidFill>
              <a:schemeClr val="accent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1ECE7AF-D8C0-2843-9230-CA1C5D0BBABD}"/>
              </a:ext>
            </a:extLst>
          </p:cNvPr>
          <p:cNvSpPr/>
          <p:nvPr/>
        </p:nvSpPr>
        <p:spPr>
          <a:xfrm>
            <a:off x="5866410" y="4667003"/>
            <a:ext cx="2386941" cy="20494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D32BF3D-5ECE-E652-3268-E119E38096BB}"/>
              </a:ext>
            </a:extLst>
          </p:cNvPr>
          <p:cNvCxnSpPr/>
          <p:nvPr/>
        </p:nvCxnSpPr>
        <p:spPr>
          <a:xfrm flipV="1">
            <a:off x="7930102" y="1585379"/>
            <a:ext cx="323249" cy="3366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60044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43B50-CE50-9387-591B-89C3A58E5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800" y="139192"/>
            <a:ext cx="5839077" cy="780432"/>
          </a:xfrm>
        </p:spPr>
        <p:txBody>
          <a:bodyPr/>
          <a:lstStyle/>
          <a:p>
            <a:r>
              <a:rPr lang="en-HT" dirty="0"/>
              <a:t>Pie Charts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1E5E70-C1F5-D69A-373B-C6C54702D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259" y="2184400"/>
            <a:ext cx="8926141" cy="4421097"/>
          </a:xfr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76BDBE3-4233-F14A-677D-8FE287AB59BF}"/>
              </a:ext>
            </a:extLst>
          </p:cNvPr>
          <p:cNvSpPr/>
          <p:nvPr/>
        </p:nvSpPr>
        <p:spPr>
          <a:xfrm>
            <a:off x="1816100" y="3975100"/>
            <a:ext cx="1765300" cy="17526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126D84B-A124-D99A-11A5-31DF2B7FA5F5}"/>
              </a:ext>
            </a:extLst>
          </p:cNvPr>
          <p:cNvCxnSpPr/>
          <p:nvPr/>
        </p:nvCxnSpPr>
        <p:spPr>
          <a:xfrm flipH="1">
            <a:off x="1219200" y="5626100"/>
            <a:ext cx="5969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BD4DC26-7809-AF70-9BD2-919CADD3F4DA}"/>
              </a:ext>
            </a:extLst>
          </p:cNvPr>
          <p:cNvSpPr/>
          <p:nvPr/>
        </p:nvSpPr>
        <p:spPr>
          <a:xfrm>
            <a:off x="266700" y="5422900"/>
            <a:ext cx="952500" cy="107950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T" sz="1600" dirty="0">
                <a:solidFill>
                  <a:schemeClr val="tx1"/>
                </a:solidFill>
              </a:rPr>
              <a:t>Click on a wash focus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5B1814-3D72-C5C3-DFC3-DD3AACBE64A1}"/>
              </a:ext>
            </a:extLst>
          </p:cNvPr>
          <p:cNvSpPr/>
          <p:nvPr/>
        </p:nvSpPr>
        <p:spPr>
          <a:xfrm>
            <a:off x="3689350" y="3162299"/>
            <a:ext cx="3746500" cy="3302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368EB06B-8B95-012F-C3A4-A52D6F1C8678}"/>
              </a:ext>
            </a:extLst>
          </p:cNvPr>
          <p:cNvCxnSpPr>
            <a:cxnSpLocks/>
          </p:cNvCxnSpPr>
          <p:nvPr/>
        </p:nvCxnSpPr>
        <p:spPr>
          <a:xfrm rot="16200000" flipH="1">
            <a:off x="7382249" y="4448549"/>
            <a:ext cx="951752" cy="8445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68B25AB-1A6D-C4D3-F7D7-570A5598B0D9}"/>
              </a:ext>
            </a:extLst>
          </p:cNvPr>
          <p:cNvSpPr txBox="1"/>
          <p:nvPr/>
        </p:nvSpPr>
        <p:spPr>
          <a:xfrm>
            <a:off x="7540877" y="5346700"/>
            <a:ext cx="1387223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The cluster react to the selection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8385BC-F4D4-ECA3-D8FB-6EC41BE160E0}"/>
              </a:ext>
            </a:extLst>
          </p:cNvPr>
          <p:cNvSpPr/>
          <p:nvPr/>
        </p:nvSpPr>
        <p:spPr>
          <a:xfrm>
            <a:off x="116259" y="2539999"/>
            <a:ext cx="8926141" cy="23457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05CD385-E9E5-9F7F-71F9-FD958953CEF9}"/>
              </a:ext>
            </a:extLst>
          </p:cNvPr>
          <p:cNvCxnSpPr/>
          <p:nvPr/>
        </p:nvCxnSpPr>
        <p:spPr>
          <a:xfrm>
            <a:off x="8280401" y="2774572"/>
            <a:ext cx="0" cy="540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830B117-42F1-197D-FBCD-3A2172415496}"/>
              </a:ext>
            </a:extLst>
          </p:cNvPr>
          <p:cNvSpPr txBox="1"/>
          <p:nvPr/>
        </p:nvSpPr>
        <p:spPr>
          <a:xfrm>
            <a:off x="7540877" y="3429000"/>
            <a:ext cx="1387223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A new filter view is now open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5EBF948-14EF-B725-916A-A61D9EBB2FD6}"/>
              </a:ext>
            </a:extLst>
          </p:cNvPr>
          <p:cNvCxnSpPr/>
          <p:nvPr/>
        </p:nvCxnSpPr>
        <p:spPr>
          <a:xfrm>
            <a:off x="1219200" y="2629648"/>
            <a:ext cx="0" cy="799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A97B22D-87B1-C978-630D-B945549A7567}"/>
              </a:ext>
            </a:extLst>
          </p:cNvPr>
          <p:cNvSpPr txBox="1"/>
          <p:nvPr/>
        </p:nvSpPr>
        <p:spPr>
          <a:xfrm>
            <a:off x="266700" y="3429000"/>
            <a:ext cx="14351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Click on the x button to close this filter view</a:t>
            </a:r>
          </a:p>
        </p:txBody>
      </p:sp>
    </p:spTree>
    <p:extLst>
      <p:ext uri="{BB962C8B-B14F-4D97-AF65-F5344CB8AC3E}">
        <p14:creationId xmlns:p14="http://schemas.microsoft.com/office/powerpoint/2010/main" val="3678363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CDF8-C584-A6E1-1C2A-EF8AEFC23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300" y="101092"/>
            <a:ext cx="6791577" cy="876808"/>
          </a:xfrm>
        </p:spPr>
        <p:txBody>
          <a:bodyPr/>
          <a:lstStyle/>
          <a:p>
            <a:r>
              <a:rPr lang="en-HT" dirty="0"/>
              <a:t>Pie Charts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E34C90-25E7-8B47-E17D-37931C3C24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470" y="1384300"/>
            <a:ext cx="8995530" cy="4546959"/>
          </a:xfr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356198-CC97-6E9B-BFE4-9100FF1F0F72}"/>
              </a:ext>
            </a:extLst>
          </p:cNvPr>
          <p:cNvSpPr/>
          <p:nvPr/>
        </p:nvSpPr>
        <p:spPr>
          <a:xfrm>
            <a:off x="152400" y="1816100"/>
            <a:ext cx="8991600" cy="3429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A3CC1B9-708B-717C-0006-249C4348B397}"/>
              </a:ext>
            </a:extLst>
          </p:cNvPr>
          <p:cNvCxnSpPr/>
          <p:nvPr/>
        </p:nvCxnSpPr>
        <p:spPr>
          <a:xfrm>
            <a:off x="1244600" y="2146300"/>
            <a:ext cx="0" cy="901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AF9C270-0985-6644-0D9B-26A8F5DAE063}"/>
              </a:ext>
            </a:extLst>
          </p:cNvPr>
          <p:cNvSpPr txBox="1"/>
          <p:nvPr/>
        </p:nvSpPr>
        <p:spPr>
          <a:xfrm>
            <a:off x="148470" y="3073400"/>
            <a:ext cx="171843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HT" dirty="0"/>
              <a:t>hen it make sense, you can select segment from different related pie charts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17A7539-82EE-D614-3919-FF5A98F7705D}"/>
              </a:ext>
            </a:extLst>
          </p:cNvPr>
          <p:cNvCxnSpPr/>
          <p:nvPr/>
        </p:nvCxnSpPr>
        <p:spPr>
          <a:xfrm>
            <a:off x="8267700" y="2146300"/>
            <a:ext cx="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396D532-2A83-2A55-FB97-B86B21DC30FC}"/>
              </a:ext>
            </a:extLst>
          </p:cNvPr>
          <p:cNvSpPr txBox="1"/>
          <p:nvPr/>
        </p:nvSpPr>
        <p:spPr>
          <a:xfrm>
            <a:off x="7540877" y="3073400"/>
            <a:ext cx="1463423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The filter view support multiple selection. If the logic make sense.</a:t>
            </a:r>
          </a:p>
        </p:txBody>
      </p:sp>
    </p:spTree>
    <p:extLst>
      <p:ext uri="{BB962C8B-B14F-4D97-AF65-F5344CB8AC3E}">
        <p14:creationId xmlns:p14="http://schemas.microsoft.com/office/powerpoint/2010/main" val="7032442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9BCA-C8AB-6F67-D8FC-8E0249E3B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177292"/>
            <a:ext cx="5937755" cy="572008"/>
          </a:xfrm>
        </p:spPr>
        <p:txBody>
          <a:bodyPr>
            <a:normAutofit fontScale="90000"/>
          </a:bodyPr>
          <a:lstStyle/>
          <a:p>
            <a:r>
              <a:rPr lang="en-HT" dirty="0"/>
              <a:t>Pivot table &amp; Pie CHarts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95C505-FF49-C3E7-8F7D-86EB9A110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79" y="1358899"/>
            <a:ext cx="9088021" cy="4702567"/>
          </a:xfr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99B463F-B8A1-A73A-4B88-CE5F7F1EA9C6}"/>
              </a:ext>
            </a:extLst>
          </p:cNvPr>
          <p:cNvSpPr/>
          <p:nvPr/>
        </p:nvSpPr>
        <p:spPr>
          <a:xfrm>
            <a:off x="55979" y="1549400"/>
            <a:ext cx="9088021" cy="254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99949CC-83BE-015F-E431-1E25D2F9DDB8}"/>
              </a:ext>
            </a:extLst>
          </p:cNvPr>
          <p:cNvCxnSpPr>
            <a:cxnSpLocks/>
          </p:cNvCxnSpPr>
          <p:nvPr/>
        </p:nvCxnSpPr>
        <p:spPr>
          <a:xfrm>
            <a:off x="8521700" y="1803400"/>
            <a:ext cx="0" cy="825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6F43D7E-872B-E106-FAB8-12446AE80FB5}"/>
              </a:ext>
            </a:extLst>
          </p:cNvPr>
          <p:cNvSpPr txBox="1"/>
          <p:nvPr/>
        </p:nvSpPr>
        <p:spPr>
          <a:xfrm>
            <a:off x="7835904" y="2628900"/>
            <a:ext cx="1142996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The filter View.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F414FC-3C47-FD54-060E-432F54170CD4}"/>
              </a:ext>
            </a:extLst>
          </p:cNvPr>
          <p:cNvSpPr/>
          <p:nvPr/>
        </p:nvSpPr>
        <p:spPr>
          <a:xfrm>
            <a:off x="1603122" y="1803400"/>
            <a:ext cx="1952878" cy="2794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B8E9D0-FA2C-200C-65BB-A7B4C4B69748}"/>
              </a:ext>
            </a:extLst>
          </p:cNvPr>
          <p:cNvCxnSpPr/>
          <p:nvPr/>
        </p:nvCxnSpPr>
        <p:spPr>
          <a:xfrm flipH="1">
            <a:off x="1016000" y="3073400"/>
            <a:ext cx="587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4838319-5837-4CD7-BBFF-215F695DB17E}"/>
              </a:ext>
            </a:extLst>
          </p:cNvPr>
          <p:cNvSpPr txBox="1"/>
          <p:nvPr/>
        </p:nvSpPr>
        <p:spPr>
          <a:xfrm>
            <a:off x="177800" y="2628900"/>
            <a:ext cx="825500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O</a:t>
            </a:r>
            <a:r>
              <a:rPr lang="en-HT" sz="1200" dirty="0"/>
              <a:t>ne of the wash focus has been selected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B072A9-235D-0EA2-35F2-8A4C0E9DF141}"/>
              </a:ext>
            </a:extLst>
          </p:cNvPr>
          <p:cNvSpPr/>
          <p:nvPr/>
        </p:nvSpPr>
        <p:spPr>
          <a:xfrm>
            <a:off x="1603122" y="5054601"/>
            <a:ext cx="6067682" cy="10068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1A5474E-5644-C83F-521E-EED00B87DFE6}"/>
              </a:ext>
            </a:extLst>
          </p:cNvPr>
          <p:cNvCxnSpPr/>
          <p:nvPr/>
        </p:nvCxnSpPr>
        <p:spPr>
          <a:xfrm flipH="1">
            <a:off x="1193800" y="5308600"/>
            <a:ext cx="4093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BDF28ED-AABF-E540-F040-189A2BC5F8C6}"/>
              </a:ext>
            </a:extLst>
          </p:cNvPr>
          <p:cNvSpPr txBox="1"/>
          <p:nvPr/>
        </p:nvSpPr>
        <p:spPr>
          <a:xfrm>
            <a:off x="177800" y="4154438"/>
            <a:ext cx="1028700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The pivot table is link logically with the pie chart cluters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2FD6F3-9666-1119-4519-F7867879657A}"/>
              </a:ext>
            </a:extLst>
          </p:cNvPr>
          <p:cNvSpPr txBox="1"/>
          <p:nvPr/>
        </p:nvSpPr>
        <p:spPr>
          <a:xfrm>
            <a:off x="8026400" y="3924300"/>
            <a:ext cx="952500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The table will redisign itself to make sense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99DFB25-286E-DDC6-57C0-7498ECE0D989}"/>
              </a:ext>
            </a:extLst>
          </p:cNvPr>
          <p:cNvCxnSpPr>
            <a:stCxn id="15" idx="3"/>
          </p:cNvCxnSpPr>
          <p:nvPr/>
        </p:nvCxnSpPr>
        <p:spPr>
          <a:xfrm flipV="1">
            <a:off x="7670804" y="5499101"/>
            <a:ext cx="396622" cy="58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3740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543FE-CB28-873C-2E99-E26D192B4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450" y="126492"/>
            <a:ext cx="6261100" cy="521208"/>
          </a:xfrm>
        </p:spPr>
        <p:txBody>
          <a:bodyPr>
            <a:normAutofit fontScale="90000"/>
          </a:bodyPr>
          <a:lstStyle/>
          <a:p>
            <a:r>
              <a:rPr lang="en-HT" dirty="0"/>
              <a:t>Donut Charts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D6EB0E-7E50-AF12-8E00-052C75A677B6}"/>
              </a:ext>
            </a:extLst>
          </p:cNvPr>
          <p:cNvSpPr txBox="1"/>
          <p:nvPr/>
        </p:nvSpPr>
        <p:spPr>
          <a:xfrm>
            <a:off x="7302500" y="794806"/>
            <a:ext cx="184150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  <a:r>
              <a:rPr lang="en-HT" dirty="0"/>
              <a:t>over Effect feature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2156125-AA90-D036-96A5-B45CF42EEE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857" y="1959429"/>
            <a:ext cx="8413292" cy="4500748"/>
          </a:xfrm>
          <a:ln>
            <a:solidFill>
              <a:schemeClr val="accent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F5DA8A2-DE77-F926-65D8-B329CFB714E5}"/>
              </a:ext>
            </a:extLst>
          </p:cNvPr>
          <p:cNvSpPr/>
          <p:nvPr/>
        </p:nvSpPr>
        <p:spPr>
          <a:xfrm>
            <a:off x="1441450" y="3429000"/>
            <a:ext cx="3534311" cy="263419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2B18135-C606-CC88-C183-9D58A31B9AF4}"/>
              </a:ext>
            </a:extLst>
          </p:cNvPr>
          <p:cNvCxnSpPr/>
          <p:nvPr/>
        </p:nvCxnSpPr>
        <p:spPr>
          <a:xfrm flipV="1">
            <a:off x="4453247" y="1341912"/>
            <a:ext cx="2849253" cy="2087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30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0B4D-3955-572C-83FC-9F320D94F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852" y="3154816"/>
            <a:ext cx="6940296" cy="667884"/>
          </a:xfrm>
        </p:spPr>
        <p:txBody>
          <a:bodyPr>
            <a:normAutofit fontScale="90000"/>
          </a:bodyPr>
          <a:lstStyle/>
          <a:p>
            <a:r>
              <a:rPr lang="en-HT" dirty="0"/>
              <a:t>H.I.P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04403-D669-E4BB-8026-97F9AC024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561441"/>
          </a:xfrm>
        </p:spPr>
        <p:txBody>
          <a:bodyPr/>
          <a:lstStyle/>
          <a:p>
            <a:pPr algn="just"/>
            <a:r>
              <a:rPr lang="en-HT" dirty="0"/>
              <a:t>Accessibility of the platform</a:t>
            </a:r>
          </a:p>
        </p:txBody>
      </p:sp>
    </p:spTree>
    <p:extLst>
      <p:ext uri="{BB962C8B-B14F-4D97-AF65-F5344CB8AC3E}">
        <p14:creationId xmlns:p14="http://schemas.microsoft.com/office/powerpoint/2010/main" val="2666665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66174-90AA-E16E-4D03-EFE6BD505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4945" y="431292"/>
            <a:ext cx="5937755" cy="432308"/>
          </a:xfrm>
        </p:spPr>
        <p:txBody>
          <a:bodyPr>
            <a:normAutofit fontScale="90000"/>
          </a:bodyPr>
          <a:lstStyle/>
          <a:p>
            <a:r>
              <a:rPr lang="en-HT" dirty="0"/>
              <a:t>donut Charts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0791E3-A0ED-9A6D-F32B-252C3C6CF6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169" y="1549400"/>
            <a:ext cx="8517637" cy="4052375"/>
          </a:xfr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BB300D5-8A23-FBFC-3212-69539727D978}"/>
              </a:ext>
            </a:extLst>
          </p:cNvPr>
          <p:cNvSpPr/>
          <p:nvPr/>
        </p:nvSpPr>
        <p:spPr>
          <a:xfrm>
            <a:off x="419100" y="1600200"/>
            <a:ext cx="8394700" cy="38150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4282917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T" dirty="0"/>
              <a:t>Hanwash HOME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644" y="4046629"/>
            <a:ext cx="3454400" cy="717282"/>
          </a:xfrm>
          <a:ln>
            <a:solidFill>
              <a:schemeClr val="tx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URL LINK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http://</a:t>
            </a:r>
            <a:r>
              <a:rPr lang="en-US" sz="2500" dirty="0" err="1"/>
              <a:t>go.mwater.co</a:t>
            </a:r>
            <a:r>
              <a:rPr lang="en-US" sz="2500" dirty="0"/>
              <a:t>/</a:t>
            </a:r>
            <a:r>
              <a:rPr lang="en-US" sz="2500" dirty="0" err="1"/>
              <a:t>hanwash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C19E9F8-08DF-8831-9B73-6ECFD99DE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6358" y="2505833"/>
            <a:ext cx="4256760" cy="2258078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81045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B2A45-6909-629F-A93C-735BF3A8B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045" y="964692"/>
            <a:ext cx="5937755" cy="570597"/>
          </a:xfrm>
        </p:spPr>
        <p:txBody>
          <a:bodyPr>
            <a:normAutofit fontScale="90000"/>
          </a:bodyPr>
          <a:lstStyle/>
          <a:p>
            <a:r>
              <a:rPr lang="en-HT" dirty="0"/>
              <a:t>Access The HIP &amp; Login process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B9D21-37D3-3E45-AC54-E4F63F23B43E}"/>
              </a:ext>
            </a:extLst>
          </p:cNvPr>
          <p:cNvSpPr txBox="1"/>
          <p:nvPr/>
        </p:nvSpPr>
        <p:spPr>
          <a:xfrm>
            <a:off x="3421532" y="2056286"/>
            <a:ext cx="111318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HT" sz="1200" dirty="0"/>
              <a:t>Log status indicator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7DD5B9-44F8-B9B1-3F31-172FAED19B0F}"/>
              </a:ext>
            </a:extLst>
          </p:cNvPr>
          <p:cNvSpPr txBox="1"/>
          <p:nvPr/>
        </p:nvSpPr>
        <p:spPr>
          <a:xfrm>
            <a:off x="774709" y="2056286"/>
            <a:ext cx="1701771" cy="27699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HT" sz="1200" dirty="0"/>
              <a:t>Click on the HIP url link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DE8652A-3C26-3599-08A7-48913E506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3612" y="3131283"/>
            <a:ext cx="4440388" cy="234382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4A585AA-9CB2-EFAF-BB07-76CA46550B48}"/>
              </a:ext>
            </a:extLst>
          </p:cNvPr>
          <p:cNvSpPr/>
          <p:nvPr/>
        </p:nvSpPr>
        <p:spPr>
          <a:xfrm>
            <a:off x="5600700" y="3606800"/>
            <a:ext cx="2794000" cy="14132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7D0EEA-2F09-AFA5-DCE6-D0EBEA8C970F}"/>
              </a:ext>
            </a:extLst>
          </p:cNvPr>
          <p:cNvSpPr txBox="1"/>
          <p:nvPr/>
        </p:nvSpPr>
        <p:spPr>
          <a:xfrm>
            <a:off x="5560613" y="1943100"/>
            <a:ext cx="2726385" cy="27699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sz="1200" dirty="0"/>
              <a:t>P</a:t>
            </a:r>
            <a:r>
              <a:rPr lang="en-US" sz="1200" dirty="0"/>
              <a:t>l</a:t>
            </a:r>
            <a:r>
              <a:rPr lang="en-HT" sz="1200" dirty="0"/>
              <a:t>ease enter your Credentials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D850CCD-1B8E-3AA9-BBD7-9666639DB0E5}"/>
              </a:ext>
            </a:extLst>
          </p:cNvPr>
          <p:cNvCxnSpPr>
            <a:stCxn id="22" idx="0"/>
            <a:endCxn id="25" idx="2"/>
          </p:cNvCxnSpPr>
          <p:nvPr/>
        </p:nvCxnSpPr>
        <p:spPr>
          <a:xfrm flipV="1">
            <a:off x="6923806" y="2220099"/>
            <a:ext cx="0" cy="911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0F6E173-A5C9-28DC-708D-9A3CCC3BFD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21355" y="3131283"/>
            <a:ext cx="4418410" cy="2343828"/>
          </a:xfrm>
          <a:ln>
            <a:solidFill>
              <a:schemeClr val="accent1"/>
            </a:solidFill>
          </a:ln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1B34122-2271-6A39-01BB-1E4780D7C214}"/>
              </a:ext>
            </a:extLst>
          </p:cNvPr>
          <p:cNvSpPr/>
          <p:nvPr/>
        </p:nvSpPr>
        <p:spPr>
          <a:xfrm>
            <a:off x="4132613" y="3131283"/>
            <a:ext cx="507152" cy="1819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A7FEA8E-0B33-A4B2-7691-DCA2837079FA}"/>
              </a:ext>
            </a:extLst>
          </p:cNvPr>
          <p:cNvCxnSpPr>
            <a:cxnSpLocks/>
          </p:cNvCxnSpPr>
          <p:nvPr/>
        </p:nvCxnSpPr>
        <p:spPr>
          <a:xfrm flipH="1" flipV="1">
            <a:off x="4132613" y="2517951"/>
            <a:ext cx="154379" cy="613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4893DEB9-FF75-99FE-A384-5BAA336E802B}"/>
              </a:ext>
            </a:extLst>
          </p:cNvPr>
          <p:cNvSpPr/>
          <p:nvPr/>
        </p:nvSpPr>
        <p:spPr>
          <a:xfrm>
            <a:off x="380009" y="4797631"/>
            <a:ext cx="1116281" cy="1187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F7950C7-F75E-B6D1-B97B-6F2D58C70F5B}"/>
              </a:ext>
            </a:extLst>
          </p:cNvPr>
          <p:cNvCxnSpPr/>
          <p:nvPr/>
        </p:nvCxnSpPr>
        <p:spPr>
          <a:xfrm flipV="1">
            <a:off x="1235034" y="2333285"/>
            <a:ext cx="261256" cy="24643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494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B2A45-6909-629F-A93C-735BF3A8B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045" y="964692"/>
            <a:ext cx="5937755" cy="570597"/>
          </a:xfrm>
        </p:spPr>
        <p:txBody>
          <a:bodyPr>
            <a:normAutofit fontScale="90000"/>
          </a:bodyPr>
          <a:lstStyle/>
          <a:p>
            <a:r>
              <a:rPr lang="en-HT" dirty="0"/>
              <a:t>Login Process (2nd scenario) </a:t>
            </a:r>
          </a:p>
        </p:txBody>
      </p:sp>
      <p:pic>
        <p:nvPicPr>
          <p:cNvPr id="13" name="Content Placeholder 12" descr="Cursor">
            <a:extLst>
              <a:ext uri="{FF2B5EF4-FFF2-40B4-BE49-F238E27FC236}">
                <a16:creationId xmlns:a16="http://schemas.microsoft.com/office/drawing/2014/main" id="{CD3C9149-30CD-CD31-5144-BDF08C3CC4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560" y="5103805"/>
            <a:ext cx="217230" cy="2172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DE8652A-3C26-3599-08A7-48913E506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3612" y="3131283"/>
            <a:ext cx="4440388" cy="234382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4A585AA-9CB2-EFAF-BB07-76CA46550B48}"/>
              </a:ext>
            </a:extLst>
          </p:cNvPr>
          <p:cNvSpPr/>
          <p:nvPr/>
        </p:nvSpPr>
        <p:spPr>
          <a:xfrm>
            <a:off x="5600700" y="3606800"/>
            <a:ext cx="2794000" cy="14132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7D0EEA-2F09-AFA5-DCE6-D0EBEA8C970F}"/>
              </a:ext>
            </a:extLst>
          </p:cNvPr>
          <p:cNvSpPr txBox="1"/>
          <p:nvPr/>
        </p:nvSpPr>
        <p:spPr>
          <a:xfrm>
            <a:off x="5560613" y="1943100"/>
            <a:ext cx="2726385" cy="27699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sz="1200" dirty="0"/>
              <a:t>P</a:t>
            </a:r>
            <a:r>
              <a:rPr lang="en-US" sz="1200" dirty="0"/>
              <a:t>l</a:t>
            </a:r>
            <a:r>
              <a:rPr lang="en-HT" sz="1200" dirty="0"/>
              <a:t>ease enter your Credentials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D850CCD-1B8E-3AA9-BBD7-9666639DB0E5}"/>
              </a:ext>
            </a:extLst>
          </p:cNvPr>
          <p:cNvCxnSpPr>
            <a:stCxn id="22" idx="0"/>
            <a:endCxn id="25" idx="2"/>
          </p:cNvCxnSpPr>
          <p:nvPr/>
        </p:nvCxnSpPr>
        <p:spPr>
          <a:xfrm flipV="1">
            <a:off x="6923806" y="2220099"/>
            <a:ext cx="0" cy="911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96BC7F0-B512-791B-00D9-66D3AC34D5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144701" y="3131282"/>
            <a:ext cx="4398972" cy="2343827"/>
          </a:xfrm>
          <a:ln>
            <a:solidFill>
              <a:schemeClr val="accent1"/>
            </a:solidFill>
          </a:ln>
        </p:spPr>
      </p:pic>
      <p:pic>
        <p:nvPicPr>
          <p:cNvPr id="14" name="Graphic 13" descr="Cursor">
            <a:extLst>
              <a:ext uri="{FF2B5EF4-FFF2-40B4-BE49-F238E27FC236}">
                <a16:creationId xmlns:a16="http://schemas.microsoft.com/office/drawing/2014/main" id="{C9809FAD-D1E7-8E82-88F5-CD8BE6F001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4341682" y="3001958"/>
            <a:ext cx="258647" cy="25864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EEF596C-A4A8-6F71-D857-731451076484}"/>
              </a:ext>
            </a:extLst>
          </p:cNvPr>
          <p:cNvCxnSpPr/>
          <p:nvPr/>
        </p:nvCxnSpPr>
        <p:spPr>
          <a:xfrm flipV="1">
            <a:off x="4471005" y="2295607"/>
            <a:ext cx="0" cy="760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AFB14FA-E24B-D906-F3E3-16D30BEFDB04}"/>
              </a:ext>
            </a:extLst>
          </p:cNvPr>
          <p:cNvSpPr/>
          <p:nvPr/>
        </p:nvSpPr>
        <p:spPr>
          <a:xfrm>
            <a:off x="2998406" y="2061880"/>
            <a:ext cx="2398031" cy="23372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T" sz="1200" dirty="0">
                <a:solidFill>
                  <a:schemeClr val="tx1"/>
                </a:solidFill>
              </a:rPr>
              <a:t>Please Click on this selection box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AC86FE3-F9AF-2AEF-A0AE-E8CA7E420ADD}"/>
              </a:ext>
            </a:extLst>
          </p:cNvPr>
          <p:cNvSpPr/>
          <p:nvPr/>
        </p:nvSpPr>
        <p:spPr>
          <a:xfrm>
            <a:off x="3940265" y="3177571"/>
            <a:ext cx="596268" cy="17478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D73BA48-5154-5C86-FA8F-13AD29069B5F}"/>
              </a:ext>
            </a:extLst>
          </p:cNvPr>
          <p:cNvSpPr/>
          <p:nvPr/>
        </p:nvSpPr>
        <p:spPr>
          <a:xfrm>
            <a:off x="3940265" y="3352352"/>
            <a:ext cx="596268" cy="2544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pic>
        <p:nvPicPr>
          <p:cNvPr id="28" name="Graphic 27" descr="Cursor">
            <a:extLst>
              <a:ext uri="{FF2B5EF4-FFF2-40B4-BE49-F238E27FC236}">
                <a16:creationId xmlns:a16="http://schemas.microsoft.com/office/drawing/2014/main" id="{6525421B-A45E-4FD5-9905-EE3C4E0793D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8335892">
            <a:off x="3614085" y="3261618"/>
            <a:ext cx="332481" cy="332481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DF1E26-17E9-7899-6F95-48712D2531E2}"/>
              </a:ext>
            </a:extLst>
          </p:cNvPr>
          <p:cNvCxnSpPr>
            <a:cxnSpLocks/>
          </p:cNvCxnSpPr>
          <p:nvPr/>
        </p:nvCxnSpPr>
        <p:spPr>
          <a:xfrm flipH="1" flipV="1">
            <a:off x="2151308" y="2318499"/>
            <a:ext cx="1565559" cy="1033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A59AD0-07C6-9999-7ED6-6DDF01881D20}"/>
              </a:ext>
            </a:extLst>
          </p:cNvPr>
          <p:cNvSpPr txBox="1"/>
          <p:nvPr/>
        </p:nvSpPr>
        <p:spPr>
          <a:xfrm>
            <a:off x="143718" y="2018608"/>
            <a:ext cx="2477619" cy="27699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sz="1200" dirty="0"/>
              <a:t>Click to Login or Signup</a:t>
            </a:r>
          </a:p>
        </p:txBody>
      </p:sp>
    </p:spTree>
    <p:extLst>
      <p:ext uri="{BB962C8B-B14F-4D97-AF65-F5344CB8AC3E}">
        <p14:creationId xmlns:p14="http://schemas.microsoft.com/office/powerpoint/2010/main" val="4222384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8230D-ABE7-223A-0F50-14DC8DB0F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113792"/>
            <a:ext cx="5937755" cy="525441"/>
          </a:xfrm>
        </p:spPr>
        <p:txBody>
          <a:bodyPr>
            <a:normAutofit fontScale="90000"/>
          </a:bodyPr>
          <a:lstStyle/>
          <a:p>
            <a:r>
              <a:rPr lang="en-HT" dirty="0"/>
              <a:t>HIP Console overview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45DF4E8-8E22-E869-4474-803C887C96B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03122" y="639233"/>
            <a:ext cx="5869975" cy="3118425"/>
          </a:xfrm>
          <a:ln>
            <a:solidFill>
              <a:schemeClr val="accent1"/>
            </a:solidFill>
          </a:ln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8F421D7-8C18-F99C-3846-D7820F46E0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603121" y="3834178"/>
            <a:ext cx="5869976" cy="3008044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65047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8230D-ABE7-223A-0F50-14DC8DB0F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121544"/>
            <a:ext cx="5937755" cy="525441"/>
          </a:xfrm>
        </p:spPr>
        <p:txBody>
          <a:bodyPr>
            <a:normAutofit fontScale="90000"/>
          </a:bodyPr>
          <a:lstStyle/>
          <a:p>
            <a:r>
              <a:rPr lang="en-HT" dirty="0"/>
              <a:t>HIP Console overview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B2CCF61-22E5-1248-DEDF-A0E7F69071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81004" y="1435184"/>
            <a:ext cx="8318783" cy="4419352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186088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8230D-ABE7-223A-0F50-14DC8DB0F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121544"/>
            <a:ext cx="5937755" cy="525441"/>
          </a:xfrm>
        </p:spPr>
        <p:txBody>
          <a:bodyPr>
            <a:normAutofit fontScale="90000"/>
          </a:bodyPr>
          <a:lstStyle/>
          <a:p>
            <a:r>
              <a:rPr lang="en-HT" dirty="0"/>
              <a:t>HIP Console overview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2753BF-353B-A57B-02C0-4CB4AA0A865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01725" y="3316977"/>
            <a:ext cx="3289300" cy="174487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E0EB6AC-34FA-9DD0-8EF5-000BAB66717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752975" y="3316556"/>
            <a:ext cx="3290888" cy="1745713"/>
          </a:xfrm>
        </p:spPr>
      </p:pic>
    </p:spTree>
    <p:extLst>
      <p:ext uri="{BB962C8B-B14F-4D97-AF65-F5344CB8AC3E}">
        <p14:creationId xmlns:p14="http://schemas.microsoft.com/office/powerpoint/2010/main" val="1929832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AE40-4C66-3818-3699-35C1F17E7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424" y="2386744"/>
            <a:ext cx="6940296" cy="851756"/>
          </a:xfrm>
        </p:spPr>
        <p:txBody>
          <a:bodyPr/>
          <a:lstStyle/>
          <a:p>
            <a:r>
              <a:rPr lang="en-HT" dirty="0"/>
              <a:t>Functionalities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C8AD7-A0D4-3365-1392-077AED9A5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422735"/>
          </a:xfrm>
        </p:spPr>
        <p:txBody>
          <a:bodyPr/>
          <a:lstStyle/>
          <a:p>
            <a:r>
              <a:rPr lang="en-HT" dirty="0"/>
              <a:t>Functionalities available in the console</a:t>
            </a:r>
          </a:p>
        </p:txBody>
      </p:sp>
    </p:spTree>
    <p:extLst>
      <p:ext uri="{BB962C8B-B14F-4D97-AF65-F5344CB8AC3E}">
        <p14:creationId xmlns:p14="http://schemas.microsoft.com/office/powerpoint/2010/main" val="204529528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{CBF1E924-B9DB-4041-BA81-B1CBA651A201}tf10001120</Template>
  <TotalTime>8600</TotalTime>
  <Words>235</Words>
  <Application>Microsoft Macintosh PowerPoint</Application>
  <PresentationFormat>Letter Paper (8.5x11 in)</PresentationFormat>
  <Paragraphs>46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Gill Sans MT</vt:lpstr>
      <vt:lpstr>Parcel</vt:lpstr>
      <vt:lpstr>Hanwash Indicator Performance</vt:lpstr>
      <vt:lpstr>H.I.P</vt:lpstr>
      <vt:lpstr>Hanwash HOME</vt:lpstr>
      <vt:lpstr>Access The HIP &amp; Login process</vt:lpstr>
      <vt:lpstr>Login Process (2nd scenario) </vt:lpstr>
      <vt:lpstr>HIP Console overview</vt:lpstr>
      <vt:lpstr>HIP Console overview</vt:lpstr>
      <vt:lpstr>HIP Console overview</vt:lpstr>
      <vt:lpstr>Functionalities</vt:lpstr>
      <vt:lpstr>Quick filters</vt:lpstr>
      <vt:lpstr>Effect of the Quick Filters</vt:lpstr>
      <vt:lpstr>The Map</vt:lpstr>
      <vt:lpstr>The map- Zoom</vt:lpstr>
      <vt:lpstr>MAP – selection of a Point</vt:lpstr>
      <vt:lpstr>Pie Charts</vt:lpstr>
      <vt:lpstr>Pie Charts</vt:lpstr>
      <vt:lpstr>Pie Charts</vt:lpstr>
      <vt:lpstr>Pivot table &amp; Pie CHarts</vt:lpstr>
      <vt:lpstr>Donut Charts</vt:lpstr>
      <vt:lpstr>donut Charts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Hunt</dc:creator>
  <cp:lastModifiedBy>Alexandro_ Disla</cp:lastModifiedBy>
  <cp:revision>12</cp:revision>
  <dcterms:created xsi:type="dcterms:W3CDTF">2024-03-14T13:36:03Z</dcterms:created>
  <dcterms:modified xsi:type="dcterms:W3CDTF">2024-09-15T21:21:26Z</dcterms:modified>
</cp:coreProperties>
</file>

<file path=docProps/thumbnail.jpeg>
</file>